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erriweather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Merriweather-bold.fntdata"/><Relationship Id="rId10" Type="http://schemas.openxmlformats.org/officeDocument/2006/relationships/slide" Target="slides/slide5.xml"/><Relationship Id="rId32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35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34" Type="http://schemas.openxmlformats.org/officeDocument/2006/relationships/font" Target="fonts/Merriweather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0d0720fad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0d0720fad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0d0720fa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0d0720fa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3bd8c09d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3bd8c09d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c31c28e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c31c28e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c31c28e8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c31c28e8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198d331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198d331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d04e1c0d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9d04e1c0d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d04e1c0d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d04e1c0d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1c2f5e1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a1c2f5e1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1c2f5e19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1c2f5e19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0d0720fa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0d0720fa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a37dc815c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a37dc815c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a37dc815c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a37dc815c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1efdc7b9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a1efdc7b9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0d0720fa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0d0720fa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0d0720fa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0d0720fa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0d0720fa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0d0720fa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3bd8c09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3bd8c09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0d0720fa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a0d0720fa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0d0720fa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0d0720fa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0d0720fa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0d0720fa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5" Type="http://schemas.openxmlformats.org/officeDocument/2006/relationships/image" Target="../media/image35.png"/><Relationship Id="rId6" Type="http://schemas.openxmlformats.org/officeDocument/2006/relationships/image" Target="../media/image25.png"/><Relationship Id="rId7" Type="http://schemas.openxmlformats.org/officeDocument/2006/relationships/image" Target="../media/image34.png"/><Relationship Id="rId8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8.png"/><Relationship Id="rId7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55.png"/><Relationship Id="rId11" Type="http://schemas.openxmlformats.org/officeDocument/2006/relationships/image" Target="../media/image46.png"/><Relationship Id="rId10" Type="http://schemas.openxmlformats.org/officeDocument/2006/relationships/image" Target="../media/image47.png"/><Relationship Id="rId13" Type="http://schemas.openxmlformats.org/officeDocument/2006/relationships/image" Target="../media/image57.png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49.png"/><Relationship Id="rId15" Type="http://schemas.openxmlformats.org/officeDocument/2006/relationships/image" Target="../media/image56.png"/><Relationship Id="rId14" Type="http://schemas.openxmlformats.org/officeDocument/2006/relationships/image" Target="../media/image53.png"/><Relationship Id="rId17" Type="http://schemas.openxmlformats.org/officeDocument/2006/relationships/image" Target="../media/image62.png"/><Relationship Id="rId16" Type="http://schemas.openxmlformats.org/officeDocument/2006/relationships/image" Target="../media/image65.png"/><Relationship Id="rId5" Type="http://schemas.openxmlformats.org/officeDocument/2006/relationships/image" Target="../media/image36.png"/><Relationship Id="rId19" Type="http://schemas.openxmlformats.org/officeDocument/2006/relationships/image" Target="../media/image60.png"/><Relationship Id="rId6" Type="http://schemas.openxmlformats.org/officeDocument/2006/relationships/image" Target="../media/image43.jpg"/><Relationship Id="rId18" Type="http://schemas.openxmlformats.org/officeDocument/2006/relationships/image" Target="../media/image58.png"/><Relationship Id="rId7" Type="http://schemas.openxmlformats.org/officeDocument/2006/relationships/image" Target="../media/image51.png"/><Relationship Id="rId8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9" Type="http://schemas.openxmlformats.org/officeDocument/2006/relationships/image" Target="../media/image63.png"/><Relationship Id="rId5" Type="http://schemas.openxmlformats.org/officeDocument/2006/relationships/image" Target="../media/image70.png"/><Relationship Id="rId6" Type="http://schemas.openxmlformats.org/officeDocument/2006/relationships/image" Target="../media/image67.png"/><Relationship Id="rId7" Type="http://schemas.openxmlformats.org/officeDocument/2006/relationships/image" Target="../media/image66.png"/><Relationship Id="rId8" Type="http://schemas.openxmlformats.org/officeDocument/2006/relationships/image" Target="../media/image71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81.png"/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Relationship Id="rId4" Type="http://schemas.openxmlformats.org/officeDocument/2006/relationships/image" Target="../media/image72.png"/><Relationship Id="rId9" Type="http://schemas.openxmlformats.org/officeDocument/2006/relationships/image" Target="../media/image69.png"/><Relationship Id="rId5" Type="http://schemas.openxmlformats.org/officeDocument/2006/relationships/image" Target="../media/image79.png"/><Relationship Id="rId6" Type="http://schemas.openxmlformats.org/officeDocument/2006/relationships/image" Target="../media/image68.png"/><Relationship Id="rId7" Type="http://schemas.openxmlformats.org/officeDocument/2006/relationships/image" Target="../media/image78.png"/><Relationship Id="rId8" Type="http://schemas.openxmlformats.org/officeDocument/2006/relationships/image" Target="../media/image7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2.png"/><Relationship Id="rId4" Type="http://schemas.openxmlformats.org/officeDocument/2006/relationships/image" Target="../media/image76.png"/><Relationship Id="rId5" Type="http://schemas.openxmlformats.org/officeDocument/2006/relationships/image" Target="../media/image7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0.png"/><Relationship Id="rId4" Type="http://schemas.openxmlformats.org/officeDocument/2006/relationships/image" Target="../media/image83.gif"/><Relationship Id="rId5" Type="http://schemas.openxmlformats.org/officeDocument/2006/relationships/image" Target="../media/image84.gif"/><Relationship Id="rId6" Type="http://schemas.openxmlformats.org/officeDocument/2006/relationships/image" Target="../media/image7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21.png"/><Relationship Id="rId7" Type="http://schemas.openxmlformats.org/officeDocument/2006/relationships/image" Target="../media/image1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8323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QCOMP103-A: Architecture Quantique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Qubits, portes quantique et savoir </a:t>
            </a:r>
            <a:r>
              <a:rPr lang="en"/>
              <a:t>modéliser</a:t>
            </a:r>
            <a:r>
              <a:rPr lang="en"/>
              <a:t> leurs </a:t>
            </a:r>
            <a:r>
              <a:rPr lang="en"/>
              <a:t>opérations</a:t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5241100" y="4455425"/>
            <a:ext cx="382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Présenté par Jean-Adrien DUCASTAING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Sous la supervision de Nicolas BOUTRY, PhD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 - De la porte logique classique à la porte quantique (cf. polycopié page 7)</a:t>
            </a:r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25" y="176875"/>
            <a:ext cx="1625825" cy="11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375" y="135150"/>
            <a:ext cx="2670775" cy="12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/>
        </p:nvSpPr>
        <p:spPr>
          <a:xfrm>
            <a:off x="1810850" y="483100"/>
            <a:ext cx="5547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=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2"/>
          <p:cNvSpPr/>
          <p:nvPr/>
        </p:nvSpPr>
        <p:spPr>
          <a:xfrm rot="5400000">
            <a:off x="3003825" y="821725"/>
            <a:ext cx="179400" cy="1089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 txBox="1"/>
          <p:nvPr/>
        </p:nvSpPr>
        <p:spPr>
          <a:xfrm>
            <a:off x="2612325" y="1385750"/>
            <a:ext cx="962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AND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2"/>
          <p:cNvSpPr/>
          <p:nvPr/>
        </p:nvSpPr>
        <p:spPr>
          <a:xfrm rot="5400000">
            <a:off x="4211700" y="821725"/>
            <a:ext cx="179400" cy="1089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3820200" y="1385750"/>
            <a:ext cx="962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NOT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72650"/>
            <a:ext cx="8839200" cy="89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825" y="3003274"/>
            <a:ext cx="4565651" cy="6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/>
          <p:nvPr/>
        </p:nvSpPr>
        <p:spPr>
          <a:xfrm rot="5400000">
            <a:off x="2402975" y="2194450"/>
            <a:ext cx="179400" cy="2992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/>
          <p:cNvSpPr/>
          <p:nvPr/>
        </p:nvSpPr>
        <p:spPr>
          <a:xfrm rot="5400000">
            <a:off x="826625" y="743125"/>
            <a:ext cx="179400" cy="1381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 txBox="1"/>
          <p:nvPr/>
        </p:nvSpPr>
        <p:spPr>
          <a:xfrm>
            <a:off x="273275" y="1441088"/>
            <a:ext cx="1286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NOT *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AND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2"/>
          <p:cNvSpPr txBox="1"/>
          <p:nvPr/>
        </p:nvSpPr>
        <p:spPr>
          <a:xfrm>
            <a:off x="1849625" y="3714713"/>
            <a:ext cx="1286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 * 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5212325" y="3124125"/>
            <a:ext cx="35319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B * A</a:t>
            </a:r>
            <a:r>
              <a:rPr b="1" lang="en" sz="3300">
                <a:latin typeface="Roboto"/>
                <a:ea typeface="Roboto"/>
                <a:cs typeface="Roboto"/>
                <a:sym typeface="Roboto"/>
              </a:rPr>
              <a:t> et pas </a:t>
            </a:r>
            <a:r>
              <a:rPr b="1" lang="en" sz="3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 * B</a:t>
            </a:r>
            <a:endParaRPr b="1" sz="3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1087100" y="2765463"/>
            <a:ext cx="2843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Operations sequentielles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492150" y="3248913"/>
            <a:ext cx="342300" cy="17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2321525" y="3248913"/>
            <a:ext cx="342300" cy="17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4130250" y="3252888"/>
            <a:ext cx="342300" cy="17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 - De la porte logique classique à la porte quantique (cf. polycopié page 8)</a:t>
            </a:r>
            <a:endParaRPr/>
          </a:p>
        </p:txBody>
      </p:sp>
      <p:sp>
        <p:nvSpPr>
          <p:cNvPr id="204" name="Google Shape;204;p23"/>
          <p:cNvSpPr txBox="1"/>
          <p:nvPr/>
        </p:nvSpPr>
        <p:spPr>
          <a:xfrm>
            <a:off x="238100" y="141575"/>
            <a:ext cx="440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Qu’en est-il pour des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opérations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parallèles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0" y="1072550"/>
            <a:ext cx="4261950" cy="23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/>
          <p:nvPr/>
        </p:nvSpPr>
        <p:spPr>
          <a:xfrm>
            <a:off x="1151850" y="501875"/>
            <a:ext cx="1126200" cy="753000"/>
          </a:xfrm>
          <a:prstGeom prst="wedgeRectCallout">
            <a:avLst>
              <a:gd fmla="val 71133" name="adj1"/>
              <a:gd fmla="val 79047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Matrice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baseline="30000" lang="en" sz="120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-par-2</a:t>
            </a:r>
            <a:r>
              <a:rPr b="1" baseline="30000" lang="en" sz="1200">
                <a:latin typeface="Roboto"/>
                <a:ea typeface="Roboto"/>
                <a:cs typeface="Roboto"/>
                <a:sym typeface="Roboto"/>
              </a:rPr>
              <a:t>n</a:t>
            </a:r>
            <a:endParaRPr b="1" baseline="30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1151850" y="3476600"/>
            <a:ext cx="1126200" cy="753000"/>
          </a:xfrm>
          <a:prstGeom prst="wedgeRectCallout">
            <a:avLst>
              <a:gd fmla="val 73701" name="adj1"/>
              <a:gd fmla="val -107643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Matrice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baseline="30000" lang="en" sz="120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-par-2</a:t>
            </a:r>
            <a:r>
              <a:rPr b="1" baseline="30000" lang="en" sz="1200">
                <a:latin typeface="Roboto"/>
                <a:ea typeface="Roboto"/>
                <a:cs typeface="Roboto"/>
                <a:sym typeface="Roboto"/>
              </a:rPr>
              <a:t>n’</a:t>
            </a:r>
            <a:endParaRPr b="1" baseline="30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3948000" y="1072550"/>
            <a:ext cx="171300" cy="2277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175" y="1964225"/>
            <a:ext cx="1455050" cy="5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/>
          <p:nvPr/>
        </p:nvSpPr>
        <p:spPr>
          <a:xfrm>
            <a:off x="6206575" y="605350"/>
            <a:ext cx="1681200" cy="1074900"/>
          </a:xfrm>
          <a:prstGeom prst="wedgeRectCallout">
            <a:avLst>
              <a:gd fmla="val -118844" name="adj1"/>
              <a:gd fmla="val 8264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Matrice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baseline="30000" lang="en">
                <a:latin typeface="Roboto"/>
                <a:ea typeface="Roboto"/>
                <a:cs typeface="Roboto"/>
                <a:sym typeface="Roboto"/>
              </a:rPr>
              <a:t>m + m’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-par-2</a:t>
            </a:r>
            <a:r>
              <a:rPr b="1" baseline="30000" lang="en">
                <a:latin typeface="Roboto"/>
                <a:ea typeface="Roboto"/>
                <a:cs typeface="Roboto"/>
                <a:sym typeface="Roboto"/>
              </a:rPr>
              <a:t>n + n’</a:t>
            </a:r>
            <a:endParaRPr b="1" baseline="30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 - De la porte logique classique à la porte quantique (cf. polycopié page 10)</a:t>
            </a:r>
            <a:endParaRPr/>
          </a:p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4"/>
          <p:cNvSpPr txBox="1"/>
          <p:nvPr/>
        </p:nvSpPr>
        <p:spPr>
          <a:xfrm>
            <a:off x="870175" y="1176875"/>
            <a:ext cx="7311000" cy="26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Roboto"/>
                <a:ea typeface="Roboto"/>
                <a:cs typeface="Roboto"/>
                <a:sym typeface="Roboto"/>
              </a:rPr>
              <a:t>Une porte est dite </a:t>
            </a:r>
            <a:r>
              <a:rPr b="1" lang="en" sz="3200">
                <a:latin typeface="Roboto"/>
                <a:ea typeface="Roboto"/>
                <a:cs typeface="Roboto"/>
                <a:sym typeface="Roboto"/>
              </a:rPr>
              <a:t>réversible</a:t>
            </a:r>
            <a:r>
              <a:rPr b="1" lang="en" sz="3200">
                <a:latin typeface="Roboto"/>
                <a:ea typeface="Roboto"/>
                <a:cs typeface="Roboto"/>
                <a:sym typeface="Roboto"/>
              </a:rPr>
              <a:t> si on peut </a:t>
            </a:r>
            <a:r>
              <a:rPr b="1" lang="en" sz="3200">
                <a:latin typeface="Roboto"/>
                <a:ea typeface="Roboto"/>
                <a:cs typeface="Roboto"/>
                <a:sym typeface="Roboto"/>
              </a:rPr>
              <a:t>déterminer</a:t>
            </a:r>
            <a:r>
              <a:rPr b="1" lang="en" sz="3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3200">
                <a:latin typeface="Roboto"/>
                <a:ea typeface="Roboto"/>
                <a:cs typeface="Roboto"/>
                <a:sym typeface="Roboto"/>
              </a:rPr>
              <a:t>l'état</a:t>
            </a:r>
            <a:r>
              <a:rPr b="1" lang="en" sz="3200">
                <a:latin typeface="Roboto"/>
                <a:ea typeface="Roboto"/>
                <a:cs typeface="Roboto"/>
                <a:sym typeface="Roboto"/>
              </a:rPr>
              <a:t> de ses </a:t>
            </a:r>
            <a:r>
              <a:rPr b="1" lang="en" sz="32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bits </a:t>
            </a:r>
            <a:r>
              <a:rPr b="1" lang="en" sz="32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d'entrée</a:t>
            </a:r>
            <a:r>
              <a:rPr b="1" lang="en" sz="3200">
                <a:latin typeface="Roboto"/>
                <a:ea typeface="Roboto"/>
                <a:cs typeface="Roboto"/>
                <a:sym typeface="Roboto"/>
              </a:rPr>
              <a:t> à partir de </a:t>
            </a:r>
            <a:r>
              <a:rPr b="1" lang="en" sz="3200">
                <a:latin typeface="Roboto"/>
                <a:ea typeface="Roboto"/>
                <a:cs typeface="Roboto"/>
                <a:sym typeface="Roboto"/>
              </a:rPr>
              <a:t>l'état</a:t>
            </a:r>
            <a:r>
              <a:rPr b="1" lang="en" sz="3200">
                <a:latin typeface="Roboto"/>
                <a:ea typeface="Roboto"/>
                <a:cs typeface="Roboto"/>
                <a:sym typeface="Roboto"/>
              </a:rPr>
              <a:t> de ses </a:t>
            </a:r>
            <a:r>
              <a:rPr b="1" lang="en" sz="3200" u="sng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bits de sortie</a:t>
            </a:r>
            <a:r>
              <a:rPr b="1" lang="en" sz="3200">
                <a:latin typeface="Roboto"/>
                <a:ea typeface="Roboto"/>
                <a:cs typeface="Roboto"/>
                <a:sym typeface="Roboto"/>
              </a:rPr>
              <a:t>.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 - De la porte logique classique à la porte quantique (cf. polycopié page 10)</a:t>
            </a:r>
            <a:endParaRPr/>
          </a:p>
        </p:txBody>
      </p:sp>
      <p:sp>
        <p:nvSpPr>
          <p:cNvPr id="224" name="Google Shape;224;p25"/>
          <p:cNvSpPr txBox="1"/>
          <p:nvPr/>
        </p:nvSpPr>
        <p:spPr>
          <a:xfrm>
            <a:off x="213100" y="150425"/>
            <a:ext cx="21936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principe de Landauer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2155950" y="150425"/>
            <a:ext cx="39108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Ecrire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de l’information est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réversible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Effacer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de l’information est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irreversible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213100" y="1065425"/>
            <a:ext cx="8702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Pour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ne pas perdre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d'énergie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on utilise des portes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qui ne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détruisent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pas d’information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c’est à dire des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portes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réversibles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41150"/>
            <a:ext cx="2193599" cy="85343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2777125" y="1901375"/>
            <a:ext cx="58461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est une porte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réversible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car l’on peut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déterminer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l'état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des bits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d'entrée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à partir de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l'état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des bits de sortie.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100" y="2971825"/>
            <a:ext cx="2990754" cy="7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/>
        </p:nvSpPr>
        <p:spPr>
          <a:xfrm>
            <a:off x="3384625" y="2971825"/>
            <a:ext cx="5530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AND n’est pas une porte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réversible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car on ne peut pas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déterminer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l'état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des bits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d'entrée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 partir de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l'état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des bits de sortie.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3353075" y="3723875"/>
            <a:ext cx="12702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 * 00 = 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4623275" y="3723875"/>
            <a:ext cx="12702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 * 01 = 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5893475" y="3723875"/>
            <a:ext cx="12702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 * 10 = 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 - De la porte logique classique à la porte quantique (cf. polycopié page 10)</a:t>
            </a:r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4100"/>
            <a:ext cx="4912699" cy="12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 txBox="1"/>
          <p:nvPr/>
        </p:nvSpPr>
        <p:spPr>
          <a:xfrm>
            <a:off x="311700" y="197250"/>
            <a:ext cx="29349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 porte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CNOT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ou Controlled-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6"/>
          <p:cNvSpPr/>
          <p:nvPr/>
        </p:nvSpPr>
        <p:spPr>
          <a:xfrm rot="5400000">
            <a:off x="4391200" y="1360500"/>
            <a:ext cx="109200" cy="1065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 txBox="1"/>
          <p:nvPr/>
        </p:nvSpPr>
        <p:spPr>
          <a:xfrm>
            <a:off x="3913300" y="1885750"/>
            <a:ext cx="10650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XOR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4572000" y="373300"/>
            <a:ext cx="1207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 XOR 0 = 1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5643550" y="373300"/>
            <a:ext cx="1207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1 XOR 1 = 0</a:t>
            </a:r>
            <a:endParaRPr b="1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6732425" y="373300"/>
            <a:ext cx="1207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XOR 0  = 0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7855225" y="373300"/>
            <a:ext cx="1207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0 XOR 1 = 1</a:t>
            </a:r>
            <a:endParaRPr b="1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3246600" y="121050"/>
            <a:ext cx="1065000" cy="523200"/>
          </a:xfrm>
          <a:prstGeom prst="wedgeRectCallout">
            <a:avLst>
              <a:gd fmla="val 33336" name="adj1"/>
              <a:gd fmla="val 86707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 de controle</a:t>
            </a:r>
            <a:endParaRPr/>
          </a:p>
        </p:txBody>
      </p:sp>
      <p:sp>
        <p:nvSpPr>
          <p:cNvPr id="249" name="Google Shape;249;p26"/>
          <p:cNvSpPr txBox="1"/>
          <p:nvPr/>
        </p:nvSpPr>
        <p:spPr>
          <a:xfrm>
            <a:off x="5222900" y="859950"/>
            <a:ext cx="11439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325" y="938850"/>
            <a:ext cx="875875" cy="26677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6"/>
          <p:cNvSpPr txBox="1"/>
          <p:nvPr/>
        </p:nvSpPr>
        <p:spPr>
          <a:xfrm>
            <a:off x="5326750" y="1205625"/>
            <a:ext cx="3096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alors le bit de sortie sera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égal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à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9613" y="1205625"/>
            <a:ext cx="411676" cy="3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/>
          <p:nvPr/>
        </p:nvSpPr>
        <p:spPr>
          <a:xfrm>
            <a:off x="5222900" y="1662750"/>
            <a:ext cx="9153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4875" y="1702600"/>
            <a:ext cx="875875" cy="30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/>
          <p:nvPr/>
        </p:nvSpPr>
        <p:spPr>
          <a:xfrm>
            <a:off x="5293900" y="2004550"/>
            <a:ext cx="31623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alors le bit de sortie sera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l'opposé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1088" y="2037950"/>
            <a:ext cx="411676" cy="3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450" y="2487800"/>
            <a:ext cx="2861400" cy="13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6"/>
          <p:cNvSpPr/>
          <p:nvPr/>
        </p:nvSpPr>
        <p:spPr>
          <a:xfrm>
            <a:off x="1735700" y="2524650"/>
            <a:ext cx="552300" cy="57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 txBox="1"/>
          <p:nvPr/>
        </p:nvSpPr>
        <p:spPr>
          <a:xfrm>
            <a:off x="1104500" y="2004550"/>
            <a:ext cx="181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Prise en compte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du bit de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contrôle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2503500" y="3142550"/>
            <a:ext cx="552300" cy="57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 txBox="1"/>
          <p:nvPr/>
        </p:nvSpPr>
        <p:spPr>
          <a:xfrm>
            <a:off x="1872300" y="3677700"/>
            <a:ext cx="181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Opération à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exécuter (NOT)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3643600" y="2580375"/>
            <a:ext cx="5207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Plus généralement, a quoi correspond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l’opposé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d’un qubit 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53250" y="2951178"/>
            <a:ext cx="2284957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43600" y="3526995"/>
            <a:ext cx="5438767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/>
          <p:nvPr/>
        </p:nvSpPr>
        <p:spPr>
          <a:xfrm>
            <a:off x="4362925" y="3092700"/>
            <a:ext cx="205200" cy="26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"/>
          <p:cNvSpPr/>
          <p:nvPr/>
        </p:nvSpPr>
        <p:spPr>
          <a:xfrm>
            <a:off x="5017700" y="3079425"/>
            <a:ext cx="205200" cy="26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6"/>
          <p:cNvSpPr/>
          <p:nvPr/>
        </p:nvSpPr>
        <p:spPr>
          <a:xfrm>
            <a:off x="8606050" y="3718550"/>
            <a:ext cx="205200" cy="26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7855225" y="3704800"/>
            <a:ext cx="205200" cy="26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 - De la porte logique classique à la porte quantique (cf. polycopié page 11)</a:t>
            </a:r>
            <a:endParaRPr/>
          </a:p>
        </p:txBody>
      </p:sp>
      <p:sp>
        <p:nvSpPr>
          <p:cNvPr id="275" name="Google Shape;275;p27"/>
          <p:cNvSpPr txBox="1"/>
          <p:nvPr/>
        </p:nvSpPr>
        <p:spPr>
          <a:xfrm>
            <a:off x="179850" y="151075"/>
            <a:ext cx="2503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D’autres portes réversibles: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50" y="948250"/>
            <a:ext cx="4179525" cy="12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7"/>
          <p:cNvSpPr txBox="1"/>
          <p:nvPr/>
        </p:nvSpPr>
        <p:spPr>
          <a:xfrm>
            <a:off x="179850" y="557475"/>
            <a:ext cx="45609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 porte de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Toffoli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ou CCNOT (Controlled-CNOT):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237175" y="948250"/>
            <a:ext cx="151200" cy="820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7"/>
          <p:cNvSpPr txBox="1"/>
          <p:nvPr/>
        </p:nvSpPr>
        <p:spPr>
          <a:xfrm>
            <a:off x="3330825" y="1167700"/>
            <a:ext cx="15108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Bits de controle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/>
          <p:nvPr/>
        </p:nvSpPr>
        <p:spPr>
          <a:xfrm rot="5400000">
            <a:off x="3797125" y="1880150"/>
            <a:ext cx="151200" cy="743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7"/>
          <p:cNvSpPr txBox="1"/>
          <p:nvPr/>
        </p:nvSpPr>
        <p:spPr>
          <a:xfrm>
            <a:off x="3117325" y="2243475"/>
            <a:ext cx="15108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x AND y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" name="Google Shape;2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850" y="2800913"/>
            <a:ext cx="3208526" cy="154434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7"/>
          <p:cNvSpPr txBox="1"/>
          <p:nvPr/>
        </p:nvSpPr>
        <p:spPr>
          <a:xfrm>
            <a:off x="179850" y="2507213"/>
            <a:ext cx="45609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 porte de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Fredkin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ou CSWAP (Controlled-SWAP):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726350" y="3150850"/>
            <a:ext cx="956700" cy="568500"/>
          </a:xfrm>
          <a:prstGeom prst="wedgeRectCallout">
            <a:avLst>
              <a:gd fmla="val -98876" name="adj1"/>
              <a:gd fmla="val -72779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Bit de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controle</a:t>
            </a:r>
            <a:endParaRPr b="1" sz="1200"/>
          </a:p>
        </p:txBody>
      </p:sp>
      <p:sp>
        <p:nvSpPr>
          <p:cNvPr id="285" name="Google Shape;285;p27"/>
          <p:cNvSpPr/>
          <p:nvPr/>
        </p:nvSpPr>
        <p:spPr>
          <a:xfrm>
            <a:off x="1481900" y="3301900"/>
            <a:ext cx="482100" cy="95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7"/>
          <p:cNvSpPr txBox="1"/>
          <p:nvPr/>
        </p:nvSpPr>
        <p:spPr>
          <a:xfrm>
            <a:off x="1802075" y="3578850"/>
            <a:ext cx="999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SWAP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7" name="Google Shape;2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1024" y="2800924"/>
            <a:ext cx="2783193" cy="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1025" y="3406050"/>
            <a:ext cx="2783200" cy="43839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7"/>
          <p:cNvSpPr txBox="1"/>
          <p:nvPr/>
        </p:nvSpPr>
        <p:spPr>
          <a:xfrm>
            <a:off x="5143875" y="229875"/>
            <a:ext cx="33708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Finalement on a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l'opération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mesure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0" name="Google Shape;29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3869" y="709344"/>
            <a:ext cx="3144750" cy="110090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 txBox="1"/>
          <p:nvPr/>
        </p:nvSpPr>
        <p:spPr>
          <a:xfrm>
            <a:off x="5143875" y="1848500"/>
            <a:ext cx="37434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L'opération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de mesure n’est pas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réversible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Prenez votre téléphone ou votre laptop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Allez à l'adresse </a:t>
            </a:r>
            <a:r>
              <a:rPr b="1" lang="en" u="sng">
                <a:solidFill>
                  <a:schemeClr val="accent6"/>
                </a:solidFill>
              </a:rPr>
              <a:t>kahoot.it</a:t>
            </a:r>
            <a:endParaRPr b="1" u="sng">
              <a:solidFill>
                <a:schemeClr val="accent6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Rentrez le code PIN donné au tableau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Tenez vous prêt à jouer</a:t>
            </a:r>
            <a:endParaRPr/>
          </a:p>
        </p:txBody>
      </p:sp>
      <p:sp>
        <p:nvSpPr>
          <p:cNvPr id="298" name="Google Shape;298;p28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Kahoot</a:t>
            </a:r>
            <a:endParaRPr/>
          </a:p>
        </p:txBody>
      </p:sp>
      <p:sp>
        <p:nvSpPr>
          <p:cNvPr id="299" name="Google Shape;299;p28"/>
          <p:cNvSpPr txBox="1"/>
          <p:nvPr/>
        </p:nvSpPr>
        <p:spPr>
          <a:xfrm>
            <a:off x="311750" y="4440775"/>
            <a:ext cx="80472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Niveau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 la porte logique classique à la porte quantique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</a:t>
            </a:r>
            <a:r>
              <a:rPr lang="en"/>
              <a:t>Représenter</a:t>
            </a:r>
            <a:r>
              <a:rPr lang="en"/>
              <a:t> les </a:t>
            </a:r>
            <a:r>
              <a:rPr lang="en"/>
              <a:t>opérations</a:t>
            </a:r>
            <a:r>
              <a:rPr lang="en"/>
              <a:t> sur un qubit avec la sph</a:t>
            </a:r>
            <a:r>
              <a:rPr lang="en"/>
              <a:t>è</a:t>
            </a:r>
            <a:r>
              <a:rPr lang="en"/>
              <a:t>re de Bloch (</a:t>
            </a:r>
            <a:r>
              <a:rPr lang="en"/>
              <a:t>cf. polycopié page 14</a:t>
            </a:r>
            <a:r>
              <a:rPr lang="en"/>
              <a:t>)</a:t>
            </a:r>
            <a:endParaRPr/>
          </a:p>
        </p:txBody>
      </p:sp>
      <p:pic>
        <p:nvPicPr>
          <p:cNvPr id="306" name="Google Shape;3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00" y="206875"/>
            <a:ext cx="2577200" cy="6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3425" y="357223"/>
            <a:ext cx="3060701" cy="3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4125" y="333950"/>
            <a:ext cx="2709350" cy="3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/>
          <p:nvPr/>
        </p:nvSpPr>
        <p:spPr>
          <a:xfrm rot="5400000">
            <a:off x="3458250" y="401600"/>
            <a:ext cx="181200" cy="74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9"/>
          <p:cNvSpPr txBox="1"/>
          <p:nvPr/>
        </p:nvSpPr>
        <p:spPr>
          <a:xfrm>
            <a:off x="3345000" y="762625"/>
            <a:ext cx="407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0</a:t>
            </a:r>
            <a:endParaRPr b="1"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29"/>
          <p:cNvSpPr/>
          <p:nvPr/>
        </p:nvSpPr>
        <p:spPr>
          <a:xfrm rot="5400000">
            <a:off x="4939575" y="401600"/>
            <a:ext cx="181200" cy="74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9"/>
          <p:cNvSpPr txBox="1"/>
          <p:nvPr/>
        </p:nvSpPr>
        <p:spPr>
          <a:xfrm>
            <a:off x="4826325" y="762625"/>
            <a:ext cx="407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1</a:t>
            </a:r>
            <a:endParaRPr b="1"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6463475" y="413475"/>
            <a:ext cx="256500" cy="29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9"/>
          <p:cNvSpPr/>
          <p:nvPr/>
        </p:nvSpPr>
        <p:spPr>
          <a:xfrm>
            <a:off x="6849950" y="413475"/>
            <a:ext cx="256500" cy="29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9"/>
          <p:cNvSpPr/>
          <p:nvPr/>
        </p:nvSpPr>
        <p:spPr>
          <a:xfrm>
            <a:off x="7236425" y="413475"/>
            <a:ext cx="256500" cy="29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9"/>
          <p:cNvSpPr/>
          <p:nvPr/>
        </p:nvSpPr>
        <p:spPr>
          <a:xfrm>
            <a:off x="7622900" y="413463"/>
            <a:ext cx="256500" cy="29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500" y="1100550"/>
            <a:ext cx="2163575" cy="19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6550" y="1180375"/>
            <a:ext cx="3834426" cy="5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9"/>
          <p:cNvSpPr/>
          <p:nvPr/>
        </p:nvSpPr>
        <p:spPr>
          <a:xfrm>
            <a:off x="3301075" y="1351150"/>
            <a:ext cx="256500" cy="29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9"/>
          <p:cNvSpPr/>
          <p:nvPr/>
        </p:nvSpPr>
        <p:spPr>
          <a:xfrm>
            <a:off x="3800800" y="1180375"/>
            <a:ext cx="256500" cy="29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9"/>
          <p:cNvSpPr/>
          <p:nvPr/>
        </p:nvSpPr>
        <p:spPr>
          <a:xfrm>
            <a:off x="5055650" y="1306963"/>
            <a:ext cx="256500" cy="29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9"/>
          <p:cNvSpPr/>
          <p:nvPr/>
        </p:nvSpPr>
        <p:spPr>
          <a:xfrm>
            <a:off x="5562925" y="1180363"/>
            <a:ext cx="256500" cy="29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9"/>
          <p:cNvSpPr txBox="1"/>
          <p:nvPr/>
        </p:nvSpPr>
        <p:spPr>
          <a:xfrm>
            <a:off x="6310500" y="1180375"/>
            <a:ext cx="5664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or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4" name="Google Shape;32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49948" y="1267200"/>
            <a:ext cx="1667588" cy="3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34638" y="1970550"/>
            <a:ext cx="5191074" cy="4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9"/>
          <p:cNvSpPr/>
          <p:nvPr/>
        </p:nvSpPr>
        <p:spPr>
          <a:xfrm>
            <a:off x="6800150" y="1581025"/>
            <a:ext cx="356100" cy="60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2434650" y="2370750"/>
            <a:ext cx="638400" cy="60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3878250" y="2370750"/>
            <a:ext cx="638400" cy="60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57575" y="2533638"/>
            <a:ext cx="4174201" cy="4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9"/>
          <p:cNvSpPr/>
          <p:nvPr/>
        </p:nvSpPr>
        <p:spPr>
          <a:xfrm>
            <a:off x="4656375" y="2759163"/>
            <a:ext cx="356100" cy="60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9"/>
          <p:cNvSpPr/>
          <p:nvPr/>
        </p:nvSpPr>
        <p:spPr>
          <a:xfrm>
            <a:off x="6750350" y="2760263"/>
            <a:ext cx="356100" cy="60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9"/>
          <p:cNvSpPr/>
          <p:nvPr/>
        </p:nvSpPr>
        <p:spPr>
          <a:xfrm rot="-2043123">
            <a:off x="4402180" y="2627637"/>
            <a:ext cx="566305" cy="60491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9"/>
          <p:cNvSpPr/>
          <p:nvPr/>
        </p:nvSpPr>
        <p:spPr>
          <a:xfrm rot="5400000">
            <a:off x="4534925" y="2458525"/>
            <a:ext cx="118500" cy="88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9"/>
          <p:cNvSpPr txBox="1"/>
          <p:nvPr/>
        </p:nvSpPr>
        <p:spPr>
          <a:xfrm>
            <a:off x="4252800" y="2884700"/>
            <a:ext cx="6384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= 1</a:t>
            </a:r>
            <a:endParaRPr b="1" baseline="-25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57575" y="3179300"/>
            <a:ext cx="3032047" cy="3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9"/>
          <p:cNvSpPr/>
          <p:nvPr/>
        </p:nvSpPr>
        <p:spPr>
          <a:xfrm rot="5400000">
            <a:off x="5653075" y="3094800"/>
            <a:ext cx="118500" cy="671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9"/>
          <p:cNvSpPr txBox="1"/>
          <p:nvPr/>
        </p:nvSpPr>
        <p:spPr>
          <a:xfrm>
            <a:off x="5508475" y="3409150"/>
            <a:ext cx="407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ɸ</a:t>
            </a:r>
            <a:endParaRPr b="1"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29"/>
          <p:cNvSpPr/>
          <p:nvPr/>
        </p:nvSpPr>
        <p:spPr>
          <a:xfrm>
            <a:off x="3846125" y="3251900"/>
            <a:ext cx="256500" cy="29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9"/>
          <p:cNvSpPr/>
          <p:nvPr/>
        </p:nvSpPr>
        <p:spPr>
          <a:xfrm>
            <a:off x="4901925" y="3251888"/>
            <a:ext cx="256500" cy="29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9"/>
          <p:cNvSpPr/>
          <p:nvPr/>
        </p:nvSpPr>
        <p:spPr>
          <a:xfrm>
            <a:off x="5376475" y="3114550"/>
            <a:ext cx="671700" cy="29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" y="1098850"/>
            <a:ext cx="1667575" cy="457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10200" y="1548325"/>
            <a:ext cx="1847778" cy="3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10200" y="1885653"/>
            <a:ext cx="2448780" cy="32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9"/>
          <p:cNvSpPr/>
          <p:nvPr/>
        </p:nvSpPr>
        <p:spPr>
          <a:xfrm rot="-2043123">
            <a:off x="1852968" y="2019200"/>
            <a:ext cx="566305" cy="60491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9"/>
          <p:cNvSpPr/>
          <p:nvPr/>
        </p:nvSpPr>
        <p:spPr>
          <a:xfrm rot="-2043123">
            <a:off x="630530" y="2019187"/>
            <a:ext cx="566305" cy="60491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07873" y="2341502"/>
            <a:ext cx="1629708" cy="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47500" y="3015662"/>
            <a:ext cx="2899314" cy="4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7491" y="3458891"/>
            <a:ext cx="1679565" cy="4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16629" y="3902141"/>
            <a:ext cx="1541280" cy="4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486700" y="3744749"/>
            <a:ext cx="3669545" cy="4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9"/>
          <p:cNvSpPr/>
          <p:nvPr/>
        </p:nvSpPr>
        <p:spPr>
          <a:xfrm>
            <a:off x="4315500" y="3786550"/>
            <a:ext cx="256500" cy="29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9"/>
          <p:cNvSpPr/>
          <p:nvPr/>
        </p:nvSpPr>
        <p:spPr>
          <a:xfrm>
            <a:off x="5970500" y="3786550"/>
            <a:ext cx="256500" cy="29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9"/>
          <p:cNvSpPr/>
          <p:nvPr/>
        </p:nvSpPr>
        <p:spPr>
          <a:xfrm>
            <a:off x="6463475" y="3786550"/>
            <a:ext cx="163800" cy="18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04566" y="3731050"/>
            <a:ext cx="1901250" cy="4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9"/>
          <p:cNvSpPr/>
          <p:nvPr/>
        </p:nvSpPr>
        <p:spPr>
          <a:xfrm>
            <a:off x="7808900" y="3800250"/>
            <a:ext cx="163800" cy="29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9"/>
          <p:cNvSpPr/>
          <p:nvPr/>
        </p:nvSpPr>
        <p:spPr>
          <a:xfrm>
            <a:off x="8154850" y="3800250"/>
            <a:ext cx="204300" cy="29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Représenter les opérations sur un qubit avec la sphère de Bloch (cf. polycopié page 15)</a:t>
            </a:r>
            <a:endParaRPr/>
          </a:p>
        </p:txBody>
      </p:sp>
      <p:pic>
        <p:nvPicPr>
          <p:cNvPr id="363" name="Google Shape;3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50" y="146325"/>
            <a:ext cx="5008549" cy="49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625" y="196350"/>
            <a:ext cx="1452150" cy="3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0"/>
          <p:cNvSpPr/>
          <p:nvPr/>
        </p:nvSpPr>
        <p:spPr>
          <a:xfrm>
            <a:off x="6141500" y="166800"/>
            <a:ext cx="318300" cy="39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0"/>
          <p:cNvSpPr/>
          <p:nvPr/>
        </p:nvSpPr>
        <p:spPr>
          <a:xfrm>
            <a:off x="3678075" y="196400"/>
            <a:ext cx="318300" cy="39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0"/>
          <p:cNvSpPr/>
          <p:nvPr/>
        </p:nvSpPr>
        <p:spPr>
          <a:xfrm>
            <a:off x="1662000" y="196400"/>
            <a:ext cx="318300" cy="39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8475" y="226500"/>
            <a:ext cx="1576325" cy="3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0"/>
          <p:cNvSpPr/>
          <p:nvPr/>
        </p:nvSpPr>
        <p:spPr>
          <a:xfrm>
            <a:off x="7972800" y="196400"/>
            <a:ext cx="318300" cy="39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0"/>
          <p:cNvSpPr/>
          <p:nvPr/>
        </p:nvSpPr>
        <p:spPr>
          <a:xfrm>
            <a:off x="4310200" y="146325"/>
            <a:ext cx="170700" cy="27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950" y="736025"/>
            <a:ext cx="3922628" cy="357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6375" y="955925"/>
            <a:ext cx="2357725" cy="1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0"/>
          <p:cNvSpPr/>
          <p:nvPr/>
        </p:nvSpPr>
        <p:spPr>
          <a:xfrm rot="-2576514">
            <a:off x="4132685" y="1539507"/>
            <a:ext cx="2085118" cy="83429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9800" y="955925"/>
            <a:ext cx="2547175" cy="13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0"/>
          <p:cNvSpPr/>
          <p:nvPr/>
        </p:nvSpPr>
        <p:spPr>
          <a:xfrm>
            <a:off x="8491950" y="1273775"/>
            <a:ext cx="219900" cy="60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0"/>
          <p:cNvSpPr/>
          <p:nvPr/>
        </p:nvSpPr>
        <p:spPr>
          <a:xfrm>
            <a:off x="8491950" y="1699125"/>
            <a:ext cx="219900" cy="60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0"/>
          <p:cNvSpPr/>
          <p:nvPr/>
        </p:nvSpPr>
        <p:spPr>
          <a:xfrm>
            <a:off x="7623425" y="2145800"/>
            <a:ext cx="219900" cy="60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0"/>
          <p:cNvSpPr txBox="1"/>
          <p:nvPr/>
        </p:nvSpPr>
        <p:spPr>
          <a:xfrm>
            <a:off x="2128950" y="1923925"/>
            <a:ext cx="3183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9" name="Google Shape;37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10200" y="2745526"/>
            <a:ext cx="3813801" cy="6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0"/>
          <p:cNvSpPr/>
          <p:nvPr/>
        </p:nvSpPr>
        <p:spPr>
          <a:xfrm rot="5400000">
            <a:off x="4831600" y="2889088"/>
            <a:ext cx="98700" cy="1065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0"/>
          <p:cNvSpPr txBox="1"/>
          <p:nvPr/>
        </p:nvSpPr>
        <p:spPr>
          <a:xfrm>
            <a:off x="4234150" y="3427000"/>
            <a:ext cx="12936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Qubit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30"/>
          <p:cNvSpPr/>
          <p:nvPr/>
        </p:nvSpPr>
        <p:spPr>
          <a:xfrm rot="5400000">
            <a:off x="7409925" y="2830588"/>
            <a:ext cx="98700" cy="1140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0"/>
          <p:cNvSpPr txBox="1"/>
          <p:nvPr/>
        </p:nvSpPr>
        <p:spPr>
          <a:xfrm>
            <a:off x="6695325" y="3372400"/>
            <a:ext cx="15279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Représentation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sur la sphère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Représenter les opérations sur un qubit avec la sphère de Bloch (cf. polycopié page 17)</a:t>
            </a:r>
            <a:endParaRPr/>
          </a:p>
        </p:txBody>
      </p:sp>
      <p:pic>
        <p:nvPicPr>
          <p:cNvPr id="390" name="Google Shape;3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75" y="127600"/>
            <a:ext cx="3754725" cy="39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6025" y="239174"/>
            <a:ext cx="3081398" cy="3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0975" y="674475"/>
            <a:ext cx="4234124" cy="5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5125" y="1495400"/>
            <a:ext cx="541758" cy="4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1"/>
          <p:cNvSpPr txBox="1"/>
          <p:nvPr/>
        </p:nvSpPr>
        <p:spPr>
          <a:xfrm>
            <a:off x="4806875" y="1495400"/>
            <a:ext cx="28017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est le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pôle nord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31"/>
          <p:cNvSpPr/>
          <p:nvPr/>
        </p:nvSpPr>
        <p:spPr>
          <a:xfrm>
            <a:off x="4225700" y="1431900"/>
            <a:ext cx="614700" cy="56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1"/>
          <p:cNvSpPr/>
          <p:nvPr/>
        </p:nvSpPr>
        <p:spPr>
          <a:xfrm>
            <a:off x="1490950" y="108250"/>
            <a:ext cx="446700" cy="38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5700" y="2191400"/>
            <a:ext cx="614700" cy="545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1"/>
          <p:cNvSpPr txBox="1"/>
          <p:nvPr/>
        </p:nvSpPr>
        <p:spPr>
          <a:xfrm>
            <a:off x="4806875" y="2229075"/>
            <a:ext cx="28017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est le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pôle sud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31"/>
          <p:cNvSpPr/>
          <p:nvPr/>
        </p:nvSpPr>
        <p:spPr>
          <a:xfrm>
            <a:off x="4228650" y="2180050"/>
            <a:ext cx="614700" cy="56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1"/>
          <p:cNvSpPr/>
          <p:nvPr/>
        </p:nvSpPr>
        <p:spPr>
          <a:xfrm>
            <a:off x="1579500" y="3670975"/>
            <a:ext cx="446700" cy="38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5175" y="2972400"/>
            <a:ext cx="1624393" cy="4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1"/>
          <p:cNvSpPr/>
          <p:nvPr/>
        </p:nvSpPr>
        <p:spPr>
          <a:xfrm>
            <a:off x="4228650" y="2928200"/>
            <a:ext cx="614700" cy="56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1937650" y="1441550"/>
            <a:ext cx="256800" cy="306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1"/>
          <p:cNvSpPr txBox="1"/>
          <p:nvPr/>
        </p:nvSpPr>
        <p:spPr>
          <a:xfrm>
            <a:off x="5959575" y="3008400"/>
            <a:ext cx="28017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est la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latitude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du point.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5" name="Google Shape;405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24496" y="257525"/>
            <a:ext cx="984076" cy="2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24623" y="257523"/>
            <a:ext cx="1259042" cy="2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65196" y="3657050"/>
            <a:ext cx="341618" cy="5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1"/>
          <p:cNvSpPr/>
          <p:nvPr/>
        </p:nvSpPr>
        <p:spPr>
          <a:xfrm>
            <a:off x="4225700" y="3637175"/>
            <a:ext cx="614700" cy="56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1"/>
          <p:cNvSpPr txBox="1"/>
          <p:nvPr/>
        </p:nvSpPr>
        <p:spPr>
          <a:xfrm>
            <a:off x="4897975" y="3712675"/>
            <a:ext cx="28017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est la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longitude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du point.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31"/>
          <p:cNvSpPr/>
          <p:nvPr/>
        </p:nvSpPr>
        <p:spPr>
          <a:xfrm>
            <a:off x="1841125" y="2404200"/>
            <a:ext cx="291300" cy="306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du cours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Bits et qubits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De la porte logique classique à la porte quantique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Représenter</a:t>
            </a:r>
            <a:r>
              <a:rPr lang="en"/>
              <a:t> les </a:t>
            </a:r>
            <a:r>
              <a:rPr lang="en"/>
              <a:t>opérations</a:t>
            </a:r>
            <a:r>
              <a:rPr lang="en"/>
              <a:t> sur un qubit avec la sph</a:t>
            </a:r>
            <a:r>
              <a:rPr lang="en"/>
              <a:t>è</a:t>
            </a:r>
            <a:r>
              <a:rPr lang="en"/>
              <a:t>re</a:t>
            </a:r>
            <a:r>
              <a:rPr lang="en"/>
              <a:t> de Bloch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Représenter les opérations sur un qubit avec la sphère de Bloch (cf. polycopié page 17)</a:t>
            </a:r>
            <a:endParaRPr/>
          </a:p>
        </p:txBody>
      </p:sp>
      <p:pic>
        <p:nvPicPr>
          <p:cNvPr id="417" name="Google Shape;4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25" y="105700"/>
            <a:ext cx="3240600" cy="344697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2"/>
          <p:cNvSpPr txBox="1"/>
          <p:nvPr/>
        </p:nvSpPr>
        <p:spPr>
          <a:xfrm>
            <a:off x="4256825" y="256800"/>
            <a:ext cx="23424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Changement de phase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0" name="Google Shape;4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625" y="907200"/>
            <a:ext cx="5453976" cy="203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9650" y="3459325"/>
            <a:ext cx="6861951" cy="8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2"/>
          <p:cNvSpPr/>
          <p:nvPr/>
        </p:nvSpPr>
        <p:spPr>
          <a:xfrm>
            <a:off x="7417900" y="3858750"/>
            <a:ext cx="477900" cy="23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3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Représenter les opérations sur un qubit avec la sphère de Bloch (cf. polycopié page 18)</a:t>
            </a:r>
            <a:endParaRPr/>
          </a:p>
        </p:txBody>
      </p:sp>
      <p:pic>
        <p:nvPicPr>
          <p:cNvPr id="428" name="Google Shape;4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25" y="175750"/>
            <a:ext cx="4875299" cy="8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0" name="Google Shape;4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625" y="1203225"/>
            <a:ext cx="3157738" cy="3157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025" y="1195200"/>
            <a:ext cx="3173800" cy="31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4000" y="142213"/>
            <a:ext cx="2400996" cy="9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4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Prenez votre téléphone ou votre laptop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Allez à l'adresse </a:t>
            </a:r>
            <a:r>
              <a:rPr b="1" lang="en" u="sng">
                <a:solidFill>
                  <a:schemeClr val="accent6"/>
                </a:solidFill>
              </a:rPr>
              <a:t>kahoot.it</a:t>
            </a:r>
            <a:endParaRPr b="1" u="sng">
              <a:solidFill>
                <a:schemeClr val="accent6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Rentrez le code PIN donné au tableau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Tenez vous prêt à jouer</a:t>
            </a:r>
            <a:endParaRPr/>
          </a:p>
        </p:txBody>
      </p:sp>
      <p:sp>
        <p:nvSpPr>
          <p:cNvPr id="438" name="Google Shape;438;p34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Kahoot</a:t>
            </a:r>
            <a:endParaRPr/>
          </a:p>
        </p:txBody>
      </p:sp>
      <p:sp>
        <p:nvSpPr>
          <p:cNvPr id="439" name="Google Shape;439;p34"/>
          <p:cNvSpPr txBox="1"/>
          <p:nvPr/>
        </p:nvSpPr>
        <p:spPr>
          <a:xfrm>
            <a:off x="311750" y="4440775"/>
            <a:ext cx="80472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Niveau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Représenter les opérations sur un qubit avec la sphère de Bloch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- Bits et qubits (</a:t>
            </a:r>
            <a:r>
              <a:rPr lang="en"/>
              <a:t>cf. polycopié page 2)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12075" y="154975"/>
            <a:ext cx="8752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qubit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(ou bit quantique) est une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unité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d’information représentant un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système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quantique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à deux états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212075" y="660725"/>
            <a:ext cx="86301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système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quantique à deux dimensions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peut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être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dans les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états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0 et 1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simultanément, on décrit donc son état par le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vecteur d'état de dimension 2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75" y="1433150"/>
            <a:ext cx="2838650" cy="12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75" y="2840625"/>
            <a:ext cx="8839199" cy="13075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3556450" y="1378525"/>
            <a:ext cx="5408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Notre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qubit s’effondre sur un bit classique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au moment de la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mesure.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556450" y="2109563"/>
            <a:ext cx="5408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On remarque qu’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un bit classique est un cas particulier du qubit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lorsque |c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baseline="30000" lang="en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1 ou |c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baseline="30000" lang="en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1.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- Bits et qubits (cf. polycopié page 3)</a:t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311700" y="187600"/>
            <a:ext cx="78045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Considérons le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byte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(soit 8 bits) suivant: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01101011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11800"/>
            <a:ext cx="5997973" cy="8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311700" y="1582450"/>
            <a:ext cx="5967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Notre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système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à 8 bits est donc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représenté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par le vecteur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d'état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42950"/>
            <a:ext cx="6321484" cy="4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311700" y="2667325"/>
            <a:ext cx="5628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considérant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que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le qubit est une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généralisation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du bit classique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on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considère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donc que ce byte peut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être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représenté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par un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qubyte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appartenant a l’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espace vectoriel complexe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200" y="3489025"/>
            <a:ext cx="5964470" cy="4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311700" y="3949525"/>
            <a:ext cx="4347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 dimension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baseline="30000" lang="en"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= 256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0059" y="487338"/>
            <a:ext cx="2206017" cy="353542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- Bits et qubits (cf. polycopié page 4)</a:t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173750" y="102950"/>
            <a:ext cx="842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manière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plus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générale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un qubyte est en superposition de ses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états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 de base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et peut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être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écrit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sous la forme de: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18300"/>
            <a:ext cx="1944201" cy="277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2400225" y="1573300"/>
            <a:ext cx="658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On remarque donc que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8 qubits peuvent s’effondrer au moment de la mesure sur l’une des 2</a:t>
            </a:r>
            <a:r>
              <a:rPr b="1" baseline="30000" lang="en" sz="1600"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 = 256 combinaisons de bits classiques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2400225" y="2949250"/>
            <a:ext cx="6138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On appelle tout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assemblage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deux qubits ou plus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un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registre quantique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- Bits et qubits (cf. polycopié page 4)</a:t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0" y="138100"/>
            <a:ext cx="1944201" cy="277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2510050" y="347150"/>
            <a:ext cx="23880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L’assemblage de deux qubit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900" y="347150"/>
            <a:ext cx="1254200" cy="4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2510050" y="1185000"/>
            <a:ext cx="3236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Peut être écrit de manière équivalente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4291" y="1185000"/>
            <a:ext cx="1093026" cy="4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6795125" y="1184988"/>
            <a:ext cx="3996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4273" y="1184998"/>
            <a:ext cx="650614" cy="4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1420575" y="3563775"/>
            <a:ext cx="33096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ATTENTION: Le produit de Kronecker de deux états n’est pas commutatif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0713" y="3687521"/>
            <a:ext cx="3955765" cy="3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10038" y="2111251"/>
            <a:ext cx="6616613" cy="4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Prenez votre téléphone ou votre laptop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Allez à l'adresse </a:t>
            </a:r>
            <a:r>
              <a:rPr b="1" lang="en" u="sng">
                <a:solidFill>
                  <a:schemeClr val="accent6"/>
                </a:solidFill>
              </a:rPr>
              <a:t>kahoot.it</a:t>
            </a:r>
            <a:endParaRPr b="1" u="sng">
              <a:solidFill>
                <a:schemeClr val="accent6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Rentrez le code PIN donné au tableau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Tenez vous prêt à jouer</a:t>
            </a:r>
            <a:endParaRPr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Kahoot</a:t>
            </a: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311750" y="4440775"/>
            <a:ext cx="80472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Niveau 1: </a:t>
            </a:r>
            <a:r>
              <a:rPr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Bits et qubits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 - De la porte logique classique à la porte quantique (cf. polycopié page 5)</a:t>
            </a:r>
            <a:endParaRPr/>
          </a:p>
        </p:txBody>
      </p:sp>
      <p:sp>
        <p:nvSpPr>
          <p:cNvPr id="139" name="Google Shape;139;p20"/>
          <p:cNvSpPr txBox="1"/>
          <p:nvPr/>
        </p:nvSpPr>
        <p:spPr>
          <a:xfrm>
            <a:off x="97875" y="163150"/>
            <a:ext cx="90462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porte logique 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prenant en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entrée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n bits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et retournant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 bits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peut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être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représentée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par une matrice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baseline="30000" lang="en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-par-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baseline="30000" lang="en">
                <a:latin typeface="Roboto"/>
                <a:ea typeface="Roboto"/>
                <a:cs typeface="Roboto"/>
                <a:sym typeface="Roboto"/>
              </a:rPr>
              <a:t>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25" y="641700"/>
            <a:ext cx="3950574" cy="15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/>
          <p:nvPr/>
        </p:nvSpPr>
        <p:spPr>
          <a:xfrm rot="5400000">
            <a:off x="2732600" y="1044075"/>
            <a:ext cx="146700" cy="407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2328800" y="676875"/>
            <a:ext cx="9543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Dimension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de 1 qubit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0"/>
          <p:cNvSpPr/>
          <p:nvPr/>
        </p:nvSpPr>
        <p:spPr>
          <a:xfrm rot="-5400000">
            <a:off x="2887699" y="1326975"/>
            <a:ext cx="146700" cy="717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2483900" y="1702175"/>
            <a:ext cx="9543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Dimension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de n qubits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925" y="618087"/>
            <a:ext cx="3869001" cy="16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/>
          <p:nvPr/>
        </p:nvSpPr>
        <p:spPr>
          <a:xfrm rot="10800000">
            <a:off x="8360925" y="620275"/>
            <a:ext cx="146700" cy="1549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 txBox="1"/>
          <p:nvPr/>
        </p:nvSpPr>
        <p:spPr>
          <a:xfrm>
            <a:off x="8291100" y="1137375"/>
            <a:ext cx="9543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baseline="30000" lang="en" sz="1200">
                <a:latin typeface="Roboto"/>
                <a:ea typeface="Roboto"/>
                <a:cs typeface="Roboto"/>
                <a:sym typeface="Roboto"/>
              </a:rPr>
              <a:t>m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lignes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 rot="-5400000">
            <a:off x="6635700" y="861800"/>
            <a:ext cx="146700" cy="3026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6040200" y="2409150"/>
            <a:ext cx="1337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baseline="30000" lang="en" sz="120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colonnes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025" y="2884863"/>
            <a:ext cx="3441584" cy="51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/>
          <p:nvPr/>
        </p:nvSpPr>
        <p:spPr>
          <a:xfrm rot="5400000">
            <a:off x="1080925" y="2562700"/>
            <a:ext cx="146700" cy="791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/>
        </p:nvSpPr>
        <p:spPr>
          <a:xfrm>
            <a:off x="526225" y="2376463"/>
            <a:ext cx="1256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Registre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de n qubits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0"/>
          <p:cNvSpPr/>
          <p:nvPr/>
        </p:nvSpPr>
        <p:spPr>
          <a:xfrm rot="-5400000">
            <a:off x="2204000" y="2980475"/>
            <a:ext cx="146700" cy="791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 txBox="1"/>
          <p:nvPr/>
        </p:nvSpPr>
        <p:spPr>
          <a:xfrm>
            <a:off x="1649300" y="3395788"/>
            <a:ext cx="1256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Registre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de m qubits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1925" y="2878176"/>
            <a:ext cx="4264806" cy="10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4058450" y="3815950"/>
            <a:ext cx="49626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LE SENS DE LECTURE SE FAIT DE GAUCHE À DROITE</a:t>
            </a:r>
            <a:endParaRPr b="1" sz="15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5398750" y="3224500"/>
            <a:ext cx="349500" cy="17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7520400" y="3224500"/>
            <a:ext cx="349500" cy="17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 - De la porte logique classique à la porte quantique (cf. polycopié page 5)</a:t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4225"/>
            <a:ext cx="1268725" cy="10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400" y="333721"/>
            <a:ext cx="1821050" cy="7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1400" y="364462"/>
            <a:ext cx="5045499" cy="6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6319900" y="549363"/>
            <a:ext cx="448500" cy="27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6360550" y="492225"/>
            <a:ext cx="3672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47225"/>
            <a:ext cx="1340772" cy="10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5400" y="1736725"/>
            <a:ext cx="2671298" cy="7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2891250"/>
            <a:ext cx="4044149" cy="10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57750" y="2891251"/>
            <a:ext cx="4260103" cy="10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